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6" d="100"/>
          <a:sy n="56" d="100"/>
        </p:scale>
        <p:origin x="18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1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6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99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7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5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5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66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08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3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7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4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9453E-C1F6-4E19-B900-63B399ABFCD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79174-35C9-441B-8583-902339A4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3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500333" y="897154"/>
            <a:ext cx="5831351" cy="10317119"/>
            <a:chOff x="398526" y="396817"/>
            <a:chExt cx="6203565" cy="10421335"/>
          </a:xfrm>
        </p:grpSpPr>
        <p:grpSp>
          <p:nvGrpSpPr>
            <p:cNvPr id="6" name="Group 5"/>
            <p:cNvGrpSpPr/>
            <p:nvPr/>
          </p:nvGrpSpPr>
          <p:grpSpPr>
            <a:xfrm>
              <a:off x="398526" y="396817"/>
              <a:ext cx="6020135" cy="10421335"/>
              <a:chOff x="346768" y="569345"/>
              <a:chExt cx="6020135" cy="10421335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346768" y="569345"/>
                <a:ext cx="6001780" cy="37306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dirty="0" smtClean="0">
                    <a:cs typeface="B Titr" panose="00000700000000000000" pitchFamily="2" charset="-78"/>
                  </a:rPr>
                  <a:t>فرآیند صدور بیمه نامه طرح</a:t>
                </a:r>
                <a:r>
                  <a:rPr lang="en-US" dirty="0" smtClean="0">
                    <a:cs typeface="B Titr" panose="00000700000000000000" pitchFamily="2" charset="-78"/>
                  </a:rPr>
                  <a:t> </a:t>
                </a:r>
                <a:r>
                  <a:rPr lang="fa-IR" dirty="0" smtClean="0">
                    <a:cs typeface="B Titr" panose="00000700000000000000" pitchFamily="2" charset="-78"/>
                  </a:rPr>
                  <a:t> بیمه فراگیر (اجباری</a:t>
                </a:r>
                <a:r>
                  <a:rPr lang="fa-IR" dirty="0" smtClean="0">
                    <a:cs typeface="B Titr" panose="00000700000000000000" pitchFamily="2" charset="-78"/>
                  </a:rPr>
                  <a:t>)</a:t>
                </a:r>
                <a:endParaRPr lang="en-US" dirty="0">
                  <a:cs typeface="B Titr" panose="00000700000000000000" pitchFamily="2" charset="-78"/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605813" y="1035371"/>
                <a:ext cx="5761090" cy="9955309"/>
                <a:chOff x="605813" y="1035371"/>
                <a:chExt cx="5761090" cy="9955309"/>
              </a:xfrm>
            </p:grpSpPr>
            <p:sp>
              <p:nvSpPr>
                <p:cNvPr id="4" name="Oval 3"/>
                <p:cNvSpPr/>
                <p:nvPr/>
              </p:nvSpPr>
              <p:spPr>
                <a:xfrm>
                  <a:off x="2259345" y="1035371"/>
                  <a:ext cx="1927955" cy="483794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fa-IR" sz="2000" dirty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شروع</a:t>
                  </a:r>
                  <a:endParaRPr lang="en-US" sz="2000" dirty="0">
                    <a:solidFill>
                      <a:schemeClr val="tx1"/>
                    </a:solidFill>
                    <a:cs typeface="B Titr" panose="00000700000000000000" pitchFamily="2" charset="-78"/>
                  </a:endParaRPr>
                </a:p>
              </p:txBody>
            </p:sp>
            <p:cxnSp>
              <p:nvCxnSpPr>
                <p:cNvPr id="8" name="Straight Arrow Connector 7"/>
                <p:cNvCxnSpPr/>
                <p:nvPr/>
              </p:nvCxnSpPr>
              <p:spPr>
                <a:xfrm>
                  <a:off x="3236886" y="1543253"/>
                  <a:ext cx="0" cy="481099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Rectangle 8"/>
                <p:cNvSpPr/>
                <p:nvPr/>
              </p:nvSpPr>
              <p:spPr>
                <a:xfrm>
                  <a:off x="1500997" y="2018574"/>
                  <a:ext cx="3466756" cy="559002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fa-IR" dirty="0" smtClean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سامانه پهنه بندی وزارت جهاد کشاورزی</a:t>
                  </a:r>
                  <a:endParaRPr lang="en-US" dirty="0">
                    <a:solidFill>
                      <a:schemeClr val="tx1"/>
                    </a:solidFill>
                    <a:cs typeface="B Titr" panose="00000700000000000000" pitchFamily="2" charset="-78"/>
                  </a:endParaRPr>
                </a:p>
              </p:txBody>
            </p:sp>
            <p:sp>
              <p:nvSpPr>
                <p:cNvPr id="14" name="Content Placeholder 12"/>
                <p:cNvSpPr txBox="1">
                  <a:spLocks/>
                </p:cNvSpPr>
                <p:nvPr/>
              </p:nvSpPr>
              <p:spPr>
                <a:xfrm>
                  <a:off x="2033059" y="3490520"/>
                  <a:ext cx="2401193" cy="497988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None/>
                  </a:pPr>
                  <a:r>
                    <a:rPr lang="fa-IR" sz="1700" dirty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سامانه جامع بیمه کشاورزی</a:t>
                  </a:r>
                  <a:endParaRPr lang="en-US" sz="1700" dirty="0">
                    <a:solidFill>
                      <a:schemeClr val="tx1"/>
                    </a:solidFill>
                    <a:cs typeface="B Titr" panose="00000700000000000000" pitchFamily="2" charset="-78"/>
                  </a:endParaRPr>
                </a:p>
              </p:txBody>
            </p:sp>
            <p:sp>
              <p:nvSpPr>
                <p:cNvPr id="17" name="Content Placeholder 12"/>
                <p:cNvSpPr txBox="1">
                  <a:spLocks/>
                </p:cNvSpPr>
                <p:nvPr/>
              </p:nvSpPr>
              <p:spPr>
                <a:xfrm>
                  <a:off x="1552754" y="4217050"/>
                  <a:ext cx="3395749" cy="416096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0" indent="0" algn="ctr">
                    <a:lnSpc>
                      <a:spcPct val="100000"/>
                    </a:lnSpc>
                    <a:spcBef>
                      <a:spcPts val="0"/>
                    </a:spcBef>
                    <a:buNone/>
                  </a:pPr>
                  <a:r>
                    <a:rPr lang="fa-IR" sz="1700" dirty="0">
                      <a:solidFill>
                        <a:prstClr val="black"/>
                      </a:solidFill>
                      <a:cs typeface="B Titr" panose="00000700000000000000" pitchFamily="2" charset="-78"/>
                    </a:rPr>
                    <a:t>صحت سنجی و کنترل اولیه اطلاعات</a:t>
                  </a:r>
                  <a:endParaRPr lang="en-US" sz="1700" dirty="0">
                    <a:solidFill>
                      <a:prstClr val="black"/>
                    </a:solidFill>
                    <a:cs typeface="B Titr" panose="00000700000000000000" pitchFamily="2" charset="-78"/>
                  </a:endParaRPr>
                </a:p>
              </p:txBody>
            </p:sp>
            <p:cxnSp>
              <p:nvCxnSpPr>
                <p:cNvPr id="18" name="Straight Arrow Connector 17"/>
                <p:cNvCxnSpPr/>
                <p:nvPr/>
              </p:nvCxnSpPr>
              <p:spPr>
                <a:xfrm>
                  <a:off x="3236396" y="4023004"/>
                  <a:ext cx="7144" cy="18573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Content Placeholder 12"/>
                <p:cNvSpPr txBox="1">
                  <a:spLocks/>
                </p:cNvSpPr>
                <p:nvPr/>
              </p:nvSpPr>
              <p:spPr>
                <a:xfrm>
                  <a:off x="3315590" y="6171124"/>
                  <a:ext cx="2368948" cy="47669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None/>
                  </a:pPr>
                  <a:r>
                    <a:rPr lang="fa-IR" sz="1800" dirty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نمایندگی بیمه </a:t>
                  </a:r>
                  <a:r>
                    <a:rPr lang="fa-IR" sz="1800" dirty="0" smtClean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کشاورزی</a:t>
                  </a:r>
                  <a:endParaRPr lang="fa-IR" sz="1800" dirty="0">
                    <a:solidFill>
                      <a:schemeClr val="tx1"/>
                    </a:solidFill>
                    <a:cs typeface="B Titr" panose="00000700000000000000" pitchFamily="2" charset="-78"/>
                  </a:endParaRPr>
                </a:p>
              </p:txBody>
            </p:sp>
            <p:cxnSp>
              <p:nvCxnSpPr>
                <p:cNvPr id="31" name="Straight Arrow Connector 30"/>
                <p:cNvCxnSpPr>
                  <a:endCxn id="48" idx="0"/>
                </p:cNvCxnSpPr>
                <p:nvPr/>
              </p:nvCxnSpPr>
              <p:spPr>
                <a:xfrm flipH="1">
                  <a:off x="4513141" y="9960853"/>
                  <a:ext cx="5819" cy="40102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Content Placeholder 12"/>
                <p:cNvSpPr txBox="1">
                  <a:spLocks/>
                </p:cNvSpPr>
                <p:nvPr/>
              </p:nvSpPr>
              <p:spPr>
                <a:xfrm>
                  <a:off x="2974250" y="9417979"/>
                  <a:ext cx="3130407" cy="575432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None/>
                  </a:pPr>
                  <a:r>
                    <a:rPr lang="fa-IR" sz="1500" dirty="0" smtClean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صدور و فعالسازی بیمه نامه</a:t>
                  </a:r>
                  <a:endParaRPr lang="en-US" sz="1500" dirty="0">
                    <a:solidFill>
                      <a:schemeClr val="tx1"/>
                    </a:solidFill>
                    <a:cs typeface="B Titr" panose="00000700000000000000" pitchFamily="2" charset="-78"/>
                  </a:endParaRPr>
                </a:p>
              </p:txBody>
            </p:sp>
            <p:sp>
              <p:nvSpPr>
                <p:cNvPr id="48" name="Content Placeholder 12"/>
                <p:cNvSpPr txBox="1">
                  <a:spLocks/>
                </p:cNvSpPr>
                <p:nvPr/>
              </p:nvSpPr>
              <p:spPr>
                <a:xfrm>
                  <a:off x="2659380" y="10361877"/>
                  <a:ext cx="3707523" cy="628803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None/>
                  </a:pPr>
                  <a:r>
                    <a:rPr lang="fa-IR" sz="1600" dirty="0" smtClean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ا</a:t>
                  </a:r>
                  <a:r>
                    <a:rPr lang="fa-IR" sz="1500" dirty="0" smtClean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رزیابان خسارت</a:t>
                  </a:r>
                </a:p>
                <a:p>
                  <a:pPr marL="0" indent="0" algn="ctr">
                    <a:buNone/>
                  </a:pPr>
                  <a:r>
                    <a:rPr lang="fa-IR" sz="1500" dirty="0" smtClean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(تهیه پیوست فنی)</a:t>
                  </a:r>
                  <a:endParaRPr lang="en-US" sz="1500" dirty="0">
                    <a:solidFill>
                      <a:schemeClr val="tx1"/>
                    </a:solidFill>
                    <a:cs typeface="B Titr" panose="00000700000000000000" pitchFamily="2" charset="-78"/>
                  </a:endParaRPr>
                </a:p>
              </p:txBody>
            </p:sp>
            <p:sp>
              <p:nvSpPr>
                <p:cNvPr id="51" name="Content Placeholder 12"/>
                <p:cNvSpPr txBox="1">
                  <a:spLocks/>
                </p:cNvSpPr>
                <p:nvPr/>
              </p:nvSpPr>
              <p:spPr>
                <a:xfrm>
                  <a:off x="605813" y="6175796"/>
                  <a:ext cx="2551240" cy="454591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None/>
                  </a:pPr>
                  <a:r>
                    <a:rPr lang="fa-IR" sz="1800" dirty="0" smtClean="0">
                      <a:solidFill>
                        <a:schemeClr val="tx1"/>
                      </a:solidFill>
                      <a:cs typeface="B Titr" panose="00000700000000000000" pitchFamily="2" charset="-78"/>
                    </a:rPr>
                    <a:t>ارسال پیامک برای کشاورزان</a:t>
                  </a:r>
                  <a:endParaRPr lang="en-US" sz="1800" dirty="0">
                    <a:solidFill>
                      <a:schemeClr val="tx1"/>
                    </a:solidFill>
                    <a:cs typeface="B Titr" panose="00000700000000000000" pitchFamily="2" charset="-78"/>
                  </a:endParaRPr>
                </a:p>
              </p:txBody>
            </p:sp>
            <p:cxnSp>
              <p:nvCxnSpPr>
                <p:cNvPr id="55" name="Straight Arrow Connector 54"/>
                <p:cNvCxnSpPr/>
                <p:nvPr/>
              </p:nvCxnSpPr>
              <p:spPr>
                <a:xfrm flipH="1">
                  <a:off x="2020785" y="5211759"/>
                  <a:ext cx="1247522" cy="96342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Arrow Connector 56"/>
                <p:cNvCxnSpPr/>
                <p:nvPr/>
              </p:nvCxnSpPr>
              <p:spPr>
                <a:xfrm>
                  <a:off x="3333789" y="5211768"/>
                  <a:ext cx="1185386" cy="90743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Arrow Connector 48"/>
                <p:cNvCxnSpPr/>
                <p:nvPr/>
              </p:nvCxnSpPr>
              <p:spPr>
                <a:xfrm>
                  <a:off x="3219633" y="2581815"/>
                  <a:ext cx="5066" cy="908711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474023" y="7929106"/>
                  <a:ext cx="218517" cy="756401"/>
                </a:xfrm>
                <a:prstGeom prst="rect">
                  <a:avLst/>
                </a:prstGeom>
              </p:spPr>
            </p:pic>
            <p:sp>
              <p:nvSpPr>
                <p:cNvPr id="22" name="TextBox 21"/>
                <p:cNvSpPr txBox="1"/>
                <p:nvPr/>
              </p:nvSpPr>
              <p:spPr>
                <a:xfrm rot="16200000">
                  <a:off x="3630169" y="7860622"/>
                  <a:ext cx="813681" cy="687586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a-IR" sz="1200" b="1" dirty="0" smtClean="0">
                      <a:cs typeface="B Titr" panose="00000700000000000000" pitchFamily="2" charset="-78"/>
                    </a:rPr>
                    <a:t>برقراری ارتباط با کشاورزان</a:t>
                  </a:r>
                  <a:endParaRPr lang="en-US" sz="1200" b="1" dirty="0">
                    <a:cs typeface="B Titr" panose="00000700000000000000" pitchFamily="2" charset="-78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 rot="2328687">
                  <a:off x="3689509" y="5448042"/>
                  <a:ext cx="1291167" cy="323165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a-IR" sz="1500" dirty="0" smtClean="0">
                      <a:cs typeface="B Titr" panose="00000700000000000000" pitchFamily="2" charset="-78"/>
                    </a:rPr>
                    <a:t>ارسال اطلاعات</a:t>
                  </a:r>
                  <a:endParaRPr lang="en-US" sz="1500" dirty="0">
                    <a:cs typeface="B Titr" panose="00000700000000000000" pitchFamily="2" charset="-78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 rot="16200000">
                  <a:off x="2426556" y="2713332"/>
                  <a:ext cx="793630" cy="64633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a-IR" sz="1200" dirty="0" smtClean="0">
                      <a:cs typeface="B Titr" panose="00000700000000000000" pitchFamily="2" charset="-78"/>
                    </a:rPr>
                    <a:t>ارسال اطلاعات کشاورزان</a:t>
                  </a:r>
                  <a:endParaRPr lang="en-US" sz="1200" dirty="0">
                    <a:cs typeface="B Titr" panose="00000700000000000000" pitchFamily="2" charset="-78"/>
                  </a:endParaRPr>
                </a:p>
              </p:txBody>
            </p:sp>
          </p:grpSp>
        </p:grpSp>
        <p:sp>
          <p:nvSpPr>
            <p:cNvPr id="30" name="TextBox 29"/>
            <p:cNvSpPr txBox="1"/>
            <p:nvPr/>
          </p:nvSpPr>
          <p:spPr>
            <a:xfrm>
              <a:off x="2692784" y="8416938"/>
              <a:ext cx="3212816" cy="55959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a-IR" sz="1500" dirty="0" smtClean="0">
                  <a:cs typeface="B Titr" panose="00000700000000000000" pitchFamily="2" charset="-78"/>
                </a:rPr>
                <a:t>ویرایش اطلاعات قابل ویرایش توسط کارگزاران صدور </a:t>
              </a:r>
              <a:endParaRPr lang="en-US" sz="1500" dirty="0" smtClean="0">
                <a:cs typeface="B Titr" panose="00000700000000000000" pitchFamily="2" charset="-78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4560872" y="8976532"/>
              <a:ext cx="16573" cy="3198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ontent Placeholder 12"/>
            <p:cNvSpPr txBox="1">
              <a:spLocks/>
            </p:cNvSpPr>
            <p:nvPr/>
          </p:nvSpPr>
          <p:spPr>
            <a:xfrm>
              <a:off x="692190" y="4664544"/>
              <a:ext cx="5216153" cy="35749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a-IR" sz="1400" dirty="0">
                  <a:solidFill>
                    <a:prstClr val="black"/>
                  </a:solidFill>
                  <a:cs typeface="B Titr" panose="00000700000000000000" pitchFamily="2" charset="-78"/>
                </a:rPr>
                <a:t>تولید بیمه </a:t>
              </a:r>
              <a:r>
                <a:rPr lang="fa-IR" sz="1400" dirty="0" smtClean="0">
                  <a:solidFill>
                    <a:prstClr val="black"/>
                  </a:solidFill>
                  <a:cs typeface="B Titr" panose="00000700000000000000" pitchFamily="2" charset="-78"/>
                </a:rPr>
                <a:t>نامه های </a:t>
              </a:r>
              <a:r>
                <a:rPr lang="fa-IR" sz="1400" dirty="0">
                  <a:solidFill>
                    <a:prstClr val="black"/>
                  </a:solidFill>
                  <a:cs typeface="B Titr" panose="00000700000000000000" pitchFamily="2" charset="-78"/>
                </a:rPr>
                <a:t>در دست اقدام توسط </a:t>
              </a:r>
              <a:r>
                <a:rPr lang="fa-IR" sz="1400" dirty="0" smtClean="0">
                  <a:solidFill>
                    <a:prstClr val="black"/>
                  </a:solidFill>
                  <a:cs typeface="B Titr" panose="00000700000000000000" pitchFamily="2" charset="-78"/>
                </a:rPr>
                <a:t>سامانه </a:t>
              </a:r>
              <a:r>
                <a:rPr lang="fa-IR" sz="1400" smtClean="0">
                  <a:solidFill>
                    <a:prstClr val="black"/>
                  </a:solidFill>
                  <a:cs typeface="B Titr" panose="00000700000000000000" pitchFamily="2" charset="-78"/>
                </a:rPr>
                <a:t>بر اساس </a:t>
              </a:r>
              <a:r>
                <a:rPr lang="fa-IR" sz="1400" dirty="0" smtClean="0">
                  <a:solidFill>
                    <a:prstClr val="black"/>
                  </a:solidFill>
                  <a:cs typeface="B Titr" panose="00000700000000000000" pitchFamily="2" charset="-78"/>
                </a:rPr>
                <a:t>تعرفه مربوطه </a:t>
              </a:r>
              <a:endParaRPr lang="en-US" sz="1400" dirty="0">
                <a:solidFill>
                  <a:prstClr val="black"/>
                </a:solidFill>
                <a:cs typeface="B Titr" panose="00000700000000000000" pitchFamily="2" charset="-78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3302530" y="4467831"/>
              <a:ext cx="7144" cy="1857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0" idx="2"/>
            </p:cNvCxnSpPr>
            <p:nvPr/>
          </p:nvCxnSpPr>
          <p:spPr>
            <a:xfrm>
              <a:off x="4551823" y="6475286"/>
              <a:ext cx="37465" cy="75847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Content Placeholder 12"/>
            <p:cNvSpPr txBox="1">
              <a:spLocks/>
            </p:cNvSpPr>
            <p:nvPr/>
          </p:nvSpPr>
          <p:spPr>
            <a:xfrm>
              <a:off x="3850560" y="7284156"/>
              <a:ext cx="1466856" cy="37807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a-IR" sz="1600" dirty="0" smtClean="0">
                  <a:solidFill>
                    <a:schemeClr val="tx1"/>
                  </a:solidFill>
                  <a:cs typeface="B Titr" panose="00000700000000000000" pitchFamily="2" charset="-78"/>
                </a:rPr>
                <a:t>کارگزاران صدور</a:t>
              </a:r>
              <a:endParaRPr lang="en-US" sz="1600" dirty="0">
                <a:solidFill>
                  <a:schemeClr val="tx1"/>
                </a:solidFill>
                <a:cs typeface="B Titr" panose="00000700000000000000" pitchFamily="2" charset="-78"/>
              </a:endParaRPr>
            </a:p>
          </p:txBody>
        </p:sp>
        <p:cxnSp>
          <p:nvCxnSpPr>
            <p:cNvPr id="10" name="Straight Connector 9"/>
            <p:cNvCxnSpPr>
              <a:stCxn id="30" idx="3"/>
            </p:cNvCxnSpPr>
            <p:nvPr/>
          </p:nvCxnSpPr>
          <p:spPr>
            <a:xfrm>
              <a:off x="5905600" y="8696735"/>
              <a:ext cx="233102" cy="1734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138703" y="2125548"/>
              <a:ext cx="36069" cy="6587127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9" idx="3"/>
              <a:endCxn id="9" idx="3"/>
            </p:cNvCxnSpPr>
            <p:nvPr/>
          </p:nvCxnSpPr>
          <p:spPr>
            <a:xfrm>
              <a:off x="5019511" y="2125547"/>
              <a:ext cx="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H="1">
              <a:off x="5019511" y="2104496"/>
              <a:ext cx="1155261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 rot="16200000">
              <a:off x="3079634" y="5190217"/>
              <a:ext cx="6701122" cy="34379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a-IR" sz="1500" dirty="0" smtClean="0">
                  <a:cs typeface="B Titr" panose="00000700000000000000" pitchFamily="2" charset="-78"/>
                </a:rPr>
                <a:t>اصلاح اطلاعات (</a:t>
              </a:r>
              <a:r>
                <a:rPr lang="fa-IR" sz="1300" dirty="0" smtClean="0">
                  <a:cs typeface="B Titr" panose="00000700000000000000" pitchFamily="2" charset="-78"/>
                </a:rPr>
                <a:t>سطح، نوع محصول، موقعیت مکانی زمین و ...</a:t>
              </a:r>
              <a:r>
                <a:rPr lang="fa-IR" sz="1500" dirty="0" smtClean="0">
                  <a:cs typeface="B Titr" panose="00000700000000000000" pitchFamily="2" charset="-78"/>
                </a:rPr>
                <a:t>) در سامانه پهنه بندی با پیگیری </a:t>
              </a:r>
              <a:r>
                <a:rPr lang="fa-IR" sz="1500" dirty="0">
                  <a:cs typeface="B Titr" panose="00000700000000000000" pitchFamily="2" charset="-78"/>
                </a:rPr>
                <a:t>کشاورز</a:t>
              </a:r>
              <a:endParaRPr lang="en-US" sz="1500" dirty="0">
                <a:cs typeface="B Titr" panose="00000700000000000000" pitchFamily="2" charset="-78"/>
              </a:endParaRPr>
            </a:p>
          </p:txBody>
        </p:sp>
      </p:grpSp>
      <p:sp>
        <p:nvSpPr>
          <p:cNvPr id="36" name="Content Placeholder 12"/>
          <p:cNvSpPr txBox="1">
            <a:spLocks/>
          </p:cNvSpPr>
          <p:nvPr/>
        </p:nvSpPr>
        <p:spPr>
          <a:xfrm rot="16200000">
            <a:off x="4549828" y="7019530"/>
            <a:ext cx="706832" cy="5855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a-IR" sz="1300" dirty="0" smtClean="0">
                <a:solidFill>
                  <a:schemeClr val="tx1"/>
                </a:solidFill>
                <a:cs typeface="B Titr" panose="00000700000000000000" pitchFamily="2" charset="-78"/>
              </a:rPr>
              <a:t>توزیع بین کارگزاران</a:t>
            </a:r>
            <a:endParaRPr lang="en-US" sz="13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42" name="Content Placeholder 12"/>
          <p:cNvSpPr txBox="1">
            <a:spLocks/>
          </p:cNvSpPr>
          <p:nvPr/>
        </p:nvSpPr>
        <p:spPr>
          <a:xfrm>
            <a:off x="657570" y="10113837"/>
            <a:ext cx="1877702" cy="5829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a-IR" sz="1300" dirty="0">
                <a:solidFill>
                  <a:schemeClr val="tx1"/>
                </a:solidFill>
                <a:cs typeface="B Titr" panose="00000700000000000000" pitchFamily="2" charset="-78"/>
              </a:rPr>
              <a:t>صدور بیمه نامه </a:t>
            </a:r>
            <a:r>
              <a:rPr lang="fa-IR" sz="1300" dirty="0" smtClean="0">
                <a:solidFill>
                  <a:schemeClr val="tx1"/>
                </a:solidFill>
                <a:cs typeface="B Titr" panose="00000700000000000000" pitchFamily="2" charset="-78"/>
              </a:rPr>
              <a:t>ارتقایی </a:t>
            </a:r>
            <a:r>
              <a:rPr lang="fa-IR" sz="1300" dirty="0">
                <a:solidFill>
                  <a:schemeClr val="tx1"/>
                </a:solidFill>
                <a:cs typeface="B Titr" panose="00000700000000000000" pitchFamily="2" charset="-78"/>
              </a:rPr>
              <a:t>به درخواست متقاضی  و با رعایت مفاد دستورالعمل تخفیف</a:t>
            </a:r>
            <a:endParaRPr lang="en-US" sz="13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cxnSp>
        <p:nvCxnSpPr>
          <p:cNvPr id="43" name="Straight Arrow Connector 42"/>
          <p:cNvCxnSpPr>
            <a:stCxn id="42" idx="3"/>
          </p:cNvCxnSpPr>
          <p:nvPr/>
        </p:nvCxnSpPr>
        <p:spPr>
          <a:xfrm flipV="1">
            <a:off x="2535272" y="10403458"/>
            <a:ext cx="1877666" cy="18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36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</TotalTime>
  <Words>113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 Titr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hossein azarian</dc:creator>
  <cp:lastModifiedBy>hossein azarian</cp:lastModifiedBy>
  <cp:revision>44</cp:revision>
  <cp:lastPrinted>2026-08-31T10:26:20Z</cp:lastPrinted>
  <dcterms:created xsi:type="dcterms:W3CDTF">2024-11-20T12:04:12Z</dcterms:created>
  <dcterms:modified xsi:type="dcterms:W3CDTF">2026-09-02T11:22:55Z</dcterms:modified>
</cp:coreProperties>
</file>